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7" r:id="rId5"/>
    <p:sldId id="282" r:id="rId6"/>
    <p:sldId id="272" r:id="rId7"/>
    <p:sldId id="277" r:id="rId8"/>
    <p:sldId id="281" r:id="rId9"/>
    <p:sldId id="278" r:id="rId10"/>
    <p:sldId id="279" r:id="rId11"/>
    <p:sldId id="283" r:id="rId12"/>
  </p:sldIdLst>
  <p:sldSz cx="12188825" cy="6858000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280" autoAdjust="0"/>
  </p:normalViewPr>
  <p:slideViewPr>
    <p:cSldViewPr>
      <p:cViewPr varScale="1">
        <p:scale>
          <a:sx n="74" d="100"/>
          <a:sy n="74" d="100"/>
        </p:scale>
        <p:origin x="78" y="42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E502AE1-BA15-4E06-9A2D-F40D029C9BC9}" type="datetime1">
              <a:rPr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algn="r" rtl="0"/>
              <a:t>2020/5/15</a:t>
            </a:fld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algn="r" rtl="0"/>
              <a:t>‹#›</a:t>
            </a:fld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fld id="{EFD7AFDB-6145-4753-8259-14D826A6BDA4}" type="datetime1">
              <a:rPr lang="ja-JP" altLang="en-US" smtClean="0"/>
              <a:pPr/>
              <a:t>2020/5/15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dirty="0"/>
              <a:t>マスター テキストの書式設定</a:t>
            </a:r>
          </a:p>
          <a:p>
            <a:pPr lvl="1" rtl="0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 rtl="0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 rtl="0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 rtl="0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 algn="r"/>
            <a:fld id="{2E61351F-DBB1-4664-ADA9-83BC7CB8848D}" type="slidenum">
              <a:rPr lang="en-US" altLang="ja-JP" smtClean="0"/>
              <a:pPr algn="r"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en-US" altLang="ja-JP" smtClean="0"/>
              <a:pPr algn="r" rtl="0"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2036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en-US" altLang="ja-JP" smtClean="0"/>
              <a:pPr algn="r" rtl="0"/>
              <a:t>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6864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ja-JP" altLang="en-US" noProof="0"/>
              <a:t>マスター サブタイトルの書式設定</a:t>
            </a:r>
            <a:endParaRPr lang="ja-JP" altLang="en-US" noProof="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B9942540-23AF-4E21-8B1C-5F4089B24FA6}" type="datetime1">
              <a:rPr lang="ja-JP" altLang="en-US" smtClean="0"/>
              <a:pPr/>
              <a:t>2020/5/15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46F1A42F-F911-4C5B-985F-5A36077C631E}" type="datetime1">
              <a:rPr lang="ja-JP" altLang="en-US" smtClean="0"/>
              <a:pPr/>
              <a:t>2020/5/15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3FF3BF6C-6F3B-44E8-8CAE-0A92C4569139}" type="datetime1">
              <a:rPr lang="ja-JP" altLang="en-US" smtClean="0"/>
              <a:pPr/>
              <a:t>2020/5/15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5A849974-2868-48BC-97B7-92337CB6CAD9}" type="datetime1">
              <a:rPr lang="ja-JP" altLang="en-US" smtClean="0"/>
              <a:pPr/>
              <a:t>2020/5/15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497C4E42-F708-4B16-98C5-9DCEDA388F07}" type="datetime1">
              <a:rPr lang="ja-JP" altLang="en-US" smtClean="0"/>
              <a:pPr/>
              <a:t>2020/5/15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73E062AD-1ECE-4ED5-A88A-7B97B76F31E5}" type="datetime1">
              <a:rPr lang="ja-JP" altLang="en-US" smtClean="0"/>
              <a:pPr/>
              <a:t>2020/5/15</a:t>
            </a:fld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3951D74-2D1A-4F10-8D82-6451B68F2D24}" type="datetime1">
              <a:rPr lang="ja-JP" altLang="en-US" smtClean="0"/>
              <a:pPr/>
              <a:t>2020/5/15</a:t>
            </a:fld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4B7420CE-617E-4598-9B36-01FD492D1D33}" type="datetime1">
              <a:rPr lang="ja-JP" altLang="en-US" smtClean="0"/>
              <a:pPr/>
              <a:t>2020/5/15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927AF23-6E34-44BA-8D91-783BB7A0E009}" type="datetime1">
              <a:rPr lang="ja-JP" altLang="en-US" smtClean="0"/>
              <a:pPr/>
              <a:t>2020/5/15</a:t>
            </a:fld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53ADF609-03AF-4A8F-B0F3-EC19535D2FC7}" type="datetime1">
              <a:rPr lang="ja-JP" altLang="en-US" smtClean="0"/>
              <a:pPr/>
              <a:t>2020/5/15</a:t>
            </a:fld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図プレースホルダー 2" descr="画像を追加する空のプレースホルダー。プレースホルダーをクリックし、追加する画像を選択します。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ja-JP" altLang="en-US"/>
              <a:t>アイコンをクリックして図を追加</a:t>
            </a:r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ja-JP" altLang="en-US" dirty="0"/>
              <a:t>クリックしてマスター タイトルのスタイルを編集する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dirty="0"/>
              <a:t>マスター テキストのスタイルを編集する</a:t>
            </a:r>
          </a:p>
          <a:p>
            <a:pPr lvl="1" rtl="0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 rtl="0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 rtl="0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 rtl="0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fld id="{C34579EF-EEE4-41BC-AEA9-25C0B64498EB}" type="datetime1">
              <a:rPr lang="ja-JP" altLang="en-US" smtClean="0"/>
              <a:pPr/>
              <a:t>2020/5/15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 algn="r"/>
            <a:fld id="{81FEFA0A-2F20-4B60-98C6-5FFDA469AA1C}" type="slidenum">
              <a:rPr lang="en-US" altLang="ja-JP" smtClean="0"/>
              <a:pPr algn="r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kumimoji="1" sz="3600" kern="120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kumimoji="1" sz="2000" kern="120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kumimoji="1" sz="1800" kern="120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kumimoji="1" sz="1600" kern="120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kumimoji="1" sz="1600" kern="120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061964" y="1828800"/>
            <a:ext cx="8458200" cy="3200400"/>
          </a:xfrm>
        </p:spPr>
        <p:txBody>
          <a:bodyPr rtlCol="0"/>
          <a:lstStyle/>
          <a:p>
            <a:r>
              <a:rPr lang="en-US" altLang="ja-JP" dirty="0"/>
              <a:t>COVID-19</a:t>
            </a:r>
            <a:r>
              <a:rPr lang="ja-JP" altLang="en-US" dirty="0"/>
              <a:t>による</a:t>
            </a:r>
            <a:br>
              <a:rPr lang="en-US" altLang="ja-JP" dirty="0"/>
            </a:br>
            <a:r>
              <a:rPr lang="ja-JP" altLang="en-US" dirty="0"/>
              <a:t>社会心理的影響について</a:t>
            </a:r>
            <a:br>
              <a:rPr lang="en-US" altLang="ja-JP" dirty="0"/>
            </a:br>
            <a:r>
              <a:rPr lang="en-US" altLang="ja-JP" dirty="0"/>
              <a:t>              </a:t>
            </a:r>
            <a:r>
              <a:rPr lang="ja-JP" altLang="en-US" sz="4800" dirty="0"/>
              <a:t>松井豊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25860" y="457200"/>
            <a:ext cx="6888831" cy="1371600"/>
          </a:xfrm>
        </p:spPr>
        <p:txBody>
          <a:bodyPr rtlCol="0"/>
          <a:lstStyle/>
          <a:p>
            <a:pPr rtl="0"/>
            <a:r>
              <a:rPr lang="en-US" altLang="ja-JP" b="1" dirty="0"/>
              <a:t>2020.5.15.</a:t>
            </a:r>
          </a:p>
          <a:p>
            <a:pPr rtl="0"/>
            <a:endParaRPr lang="ja-JP" altLang="en-US" b="1" dirty="0"/>
          </a:p>
        </p:txBody>
      </p:sp>
      <p:sp>
        <p:nvSpPr>
          <p:cNvPr id="4" name="コンテンツ プレースホルダー 13">
            <a:extLst>
              <a:ext uri="{FF2B5EF4-FFF2-40B4-BE49-F238E27FC236}">
                <a16:creationId xmlns:a16="http://schemas.microsoft.com/office/drawing/2014/main" id="{A3FE38D5-7D2D-44BF-BC74-9D404932D685}"/>
              </a:ext>
            </a:extLst>
          </p:cNvPr>
          <p:cNvSpPr txBox="1">
            <a:spLocks/>
          </p:cNvSpPr>
          <p:nvPr/>
        </p:nvSpPr>
        <p:spPr>
          <a:xfrm>
            <a:off x="1341884" y="5301208"/>
            <a:ext cx="10345215" cy="888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b="1" dirty="0"/>
          </a:p>
          <a:p>
            <a:endParaRPr lang="ja-JP" altLang="en-US" dirty="0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B5C1839-90BA-4E8A-B86F-2FC242330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B1BD90E7-8CE5-4BC3-B56D-986A90E390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429">
        <p:fade/>
      </p:transition>
    </mc:Choice>
    <mc:Fallback>
      <p:transition spd="med" advTm="194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5" objId="5"/>
        <p14:stopEvt time="19429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FBDAC1-7D8A-4ED0-AA5C-6DDADC2E1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269658"/>
            <a:ext cx="6888831" cy="455712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2020</a:t>
            </a:r>
            <a:r>
              <a:rPr lang="ja-JP" altLang="en-US" dirty="0"/>
              <a:t>年</a:t>
            </a:r>
            <a:r>
              <a:rPr lang="en-US" altLang="ja-JP" dirty="0"/>
              <a:t>1</a:t>
            </a:r>
            <a:r>
              <a:rPr lang="ja-JP" altLang="en-US" dirty="0"/>
              <a:t>～</a:t>
            </a:r>
            <a:r>
              <a:rPr lang="en-US" altLang="ja-JP" dirty="0"/>
              <a:t>4</a:t>
            </a:r>
            <a:r>
              <a:rPr lang="ja-JP" altLang="en-US" dirty="0"/>
              <a:t>月の「社会不安」の変化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74607C-83A7-439D-80B8-F8AADEDF8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72" y="949424"/>
            <a:ext cx="3240360" cy="4495800"/>
          </a:xfrm>
        </p:spPr>
        <p:txBody>
          <a:bodyPr>
            <a:normAutofit lnSpcReduction="10000"/>
          </a:bodyPr>
          <a:lstStyle/>
          <a:p>
            <a:r>
              <a:rPr lang="ja-JP" altLang="en-US" dirty="0"/>
              <a:t>マクロミル社の調査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結果（</a:t>
            </a:r>
            <a:r>
              <a:rPr lang="en-US" altLang="ja-JP" dirty="0"/>
              <a:t>2020.4.20.</a:t>
            </a:r>
            <a:r>
              <a:rPr lang="ja-JP" altLang="en-US" dirty="0"/>
              <a:t>発表）</a:t>
            </a:r>
            <a:endParaRPr lang="en-US" altLang="ja-JP" dirty="0"/>
          </a:p>
          <a:p>
            <a:r>
              <a:rPr lang="en-US" altLang="ja-JP" dirty="0"/>
              <a:t>12</a:t>
            </a:r>
            <a:r>
              <a:rPr lang="ja-JP" altLang="en-US" dirty="0"/>
              <a:t>月</a:t>
            </a:r>
            <a:r>
              <a:rPr lang="en-US" altLang="ja-JP" dirty="0"/>
              <a:t>31</a:t>
            </a:r>
            <a:r>
              <a:rPr lang="ja-JP" altLang="en-US" dirty="0"/>
              <a:t>日</a:t>
            </a:r>
            <a:r>
              <a:rPr lang="en-US" altLang="ja-JP" dirty="0"/>
              <a:t>WHO</a:t>
            </a:r>
            <a:r>
              <a:rPr lang="ja-JP" altLang="en-US" dirty="0"/>
              <a:t>に報告</a:t>
            </a:r>
            <a:endParaRPr lang="en-US" altLang="ja-JP" dirty="0"/>
          </a:p>
          <a:p>
            <a:r>
              <a:rPr lang="ja-JP" altLang="en-US" dirty="0"/>
              <a:t>２月７日　クルーズ船から感染者４人が搬送</a:t>
            </a:r>
            <a:endParaRPr lang="en-US" altLang="ja-JP" dirty="0"/>
          </a:p>
          <a:p>
            <a:r>
              <a:rPr lang="en-US" altLang="ja-JP" dirty="0"/>
              <a:t>3</a:t>
            </a:r>
            <a:r>
              <a:rPr lang="ja-JP" altLang="en-US" dirty="0"/>
              <a:t>月</a:t>
            </a:r>
            <a:r>
              <a:rPr lang="en-US" altLang="ja-JP" dirty="0"/>
              <a:t>11</a:t>
            </a:r>
            <a:r>
              <a:rPr lang="ja-JP" altLang="en-US" dirty="0"/>
              <a:t>日　</a:t>
            </a:r>
            <a:r>
              <a:rPr lang="en-US" altLang="ja-JP" dirty="0"/>
              <a:t>WHO</a:t>
            </a:r>
            <a:r>
              <a:rPr lang="ja-JP" altLang="en-US" dirty="0"/>
              <a:t>パンデミックと認める　</a:t>
            </a:r>
            <a:endParaRPr lang="en-US" altLang="ja-JP" dirty="0"/>
          </a:p>
          <a:p>
            <a:r>
              <a:rPr lang="ja-JP" altLang="en-US" dirty="0"/>
              <a:t>４月７日　</a:t>
            </a:r>
            <a:r>
              <a:rPr lang="ja-JP" altLang="en-US" dirty="0">
                <a:solidFill>
                  <a:srgbClr val="FF0000"/>
                </a:solidFill>
              </a:rPr>
              <a:t>緊急事態宣言</a:t>
            </a:r>
            <a:r>
              <a:rPr lang="ja-JP" altLang="en-US" dirty="0"/>
              <a:t>発出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40830C8-93D2-48E3-BB1F-7BE9F826A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132" y="1412776"/>
            <a:ext cx="8916338" cy="5805264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9FC80950-1223-45C7-BFCE-062129340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9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2315">
        <p:fade/>
      </p:transition>
    </mc:Choice>
    <mc:Fallback xmlns="">
      <p:transition spd="med" advTm="1123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ja-JP" altLang="en-US" b="1" dirty="0"/>
              <a:t>蔓延する不安</a:t>
            </a:r>
            <a:endParaRPr lang="en-US" altLang="ja-JP" dirty="0"/>
          </a:p>
        </p:txBody>
      </p:sp>
      <p:sp>
        <p:nvSpPr>
          <p:cNvPr id="14" name="コンテンツ プレースホルダー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ja-JP" altLang="en-US" dirty="0"/>
              <a:t>①感染する不安　　②感染させる不安　　③経済的な不安</a:t>
            </a:r>
          </a:p>
          <a:p>
            <a:r>
              <a:rPr lang="ja-JP" altLang="en-US" dirty="0"/>
              <a:t>　　　</a:t>
            </a:r>
            <a:r>
              <a:rPr lang="en-US" altLang="ja-JP" dirty="0"/>
              <a:t>…</a:t>
            </a:r>
            <a:r>
              <a:rPr lang="ja-JP" altLang="en-US" dirty="0"/>
              <a:t>見えない。罹患が確認できない。期限が見えない。</a:t>
            </a:r>
          </a:p>
          <a:p>
            <a:r>
              <a:rPr lang="ja-JP" altLang="en-US" dirty="0"/>
              <a:t>⇒</a:t>
            </a:r>
            <a:r>
              <a:rPr lang="ja-JP" altLang="en-US" dirty="0">
                <a:solidFill>
                  <a:srgbClr val="FF0000"/>
                </a:solidFill>
              </a:rPr>
              <a:t>ストレス反応</a:t>
            </a:r>
            <a:r>
              <a:rPr lang="ja-JP" altLang="en-US" dirty="0"/>
              <a:t>や症状</a:t>
            </a:r>
          </a:p>
          <a:p>
            <a:r>
              <a:rPr lang="ja-JP" altLang="en-US" dirty="0"/>
              <a:t>身体症状</a:t>
            </a:r>
            <a:r>
              <a:rPr lang="en-US" altLang="ja-JP" dirty="0"/>
              <a:t>…</a:t>
            </a:r>
            <a:r>
              <a:rPr lang="ja-JP" altLang="en-US" dirty="0"/>
              <a:t>睡眠障害（</a:t>
            </a:r>
            <a:r>
              <a:rPr lang="ja-JP" altLang="en-US" dirty="0">
                <a:solidFill>
                  <a:srgbClr val="FF0000"/>
                </a:solidFill>
              </a:rPr>
              <a:t>不眠</a:t>
            </a:r>
            <a:r>
              <a:rPr lang="ja-JP" altLang="en-US" dirty="0"/>
              <a:t>）、消化器系、泌尿器系</a:t>
            </a:r>
            <a:endParaRPr lang="en-US" altLang="ja-JP" dirty="0"/>
          </a:p>
          <a:p>
            <a:r>
              <a:rPr lang="ja-JP" altLang="en-US" dirty="0"/>
              <a:t>行動症状</a:t>
            </a:r>
            <a:r>
              <a:rPr lang="en-US" altLang="ja-JP" dirty="0"/>
              <a:t>…</a:t>
            </a:r>
            <a:r>
              <a:rPr lang="ja-JP" altLang="en-US" dirty="0"/>
              <a:t>多動、</a:t>
            </a:r>
            <a:r>
              <a:rPr lang="ja-JP" altLang="en-US" dirty="0">
                <a:solidFill>
                  <a:srgbClr val="FF0000"/>
                </a:solidFill>
              </a:rPr>
              <a:t>過食</a:t>
            </a:r>
            <a:r>
              <a:rPr lang="ja-JP" altLang="en-US" dirty="0"/>
              <a:t>・拒食</a:t>
            </a:r>
            <a:endParaRPr lang="en-US" altLang="ja-JP" dirty="0"/>
          </a:p>
          <a:p>
            <a:r>
              <a:rPr lang="ja-JP" altLang="en-US" dirty="0"/>
              <a:t>心理症状</a:t>
            </a:r>
            <a:r>
              <a:rPr lang="en-US" altLang="ja-JP" dirty="0"/>
              <a:t>…</a:t>
            </a:r>
            <a:r>
              <a:rPr lang="ja-JP" altLang="en-US" dirty="0">
                <a:solidFill>
                  <a:srgbClr val="FF0000"/>
                </a:solidFill>
              </a:rPr>
              <a:t>怒り</a:t>
            </a:r>
          </a:p>
          <a:p>
            <a:pPr marL="0" indent="0">
              <a:buNone/>
            </a:pPr>
            <a:r>
              <a:rPr lang="ja-JP" altLang="en-US" dirty="0"/>
              <a:t>　 　　　　　　　</a:t>
            </a:r>
            <a:r>
              <a:rPr lang="ja-JP" altLang="en-US" dirty="0">
                <a:solidFill>
                  <a:srgbClr val="FF0000"/>
                </a:solidFill>
              </a:rPr>
              <a:t>うつ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/>
              <a:t>青年たちは、記念日を失ったショック　　</a:t>
            </a:r>
          </a:p>
          <a:p>
            <a:pPr marL="0" indent="0">
              <a:buNone/>
            </a:pPr>
            <a:endParaRPr lang="ja-JP" altLang="en-US" dirty="0"/>
          </a:p>
          <a:p>
            <a:pPr rtl="0"/>
            <a:endParaRPr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FAA5DFB4-5FEC-4C65-9A14-184BD8A7A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8139">
        <p:fade/>
      </p:transition>
    </mc:Choice>
    <mc:Fallback xmlns="">
      <p:transition spd="med" advTm="238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0636F7-3DFC-4748-A5CE-8E7D5B167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行動免疫システム理論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09DB9B-749A-4BC3-ABD5-B4F970F71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病原体を避ける心理システム</a:t>
            </a:r>
          </a:p>
          <a:p>
            <a:r>
              <a:rPr lang="ja-JP" altLang="en-US" dirty="0"/>
              <a:t>　感染への恐怖→保菌者・罹患者の検知しやすさ</a:t>
            </a:r>
          </a:p>
          <a:p>
            <a:r>
              <a:rPr lang="ja-JP" altLang="en-US" dirty="0"/>
              <a:t>　　　→保菌者・罹患者（と思われる人）への</a:t>
            </a:r>
            <a:r>
              <a:rPr lang="ja-JP" altLang="en-US" dirty="0">
                <a:solidFill>
                  <a:srgbClr val="FF0000"/>
                </a:solidFill>
              </a:rPr>
              <a:t>否定的評価・嫌悪・距離</a:t>
            </a:r>
          </a:p>
          <a:p>
            <a:r>
              <a:rPr lang="ja-JP" altLang="en-US" dirty="0"/>
              <a:t>　　　→</a:t>
            </a:r>
            <a:r>
              <a:rPr lang="ja-JP" altLang="en-US" dirty="0">
                <a:solidFill>
                  <a:srgbClr val="FF0000"/>
                </a:solidFill>
              </a:rPr>
              <a:t>差別・保守的な態度</a:t>
            </a:r>
            <a:r>
              <a:rPr lang="ja-JP" altLang="en-US" dirty="0"/>
              <a:t>の強化　・不公正に対する怒り</a:t>
            </a:r>
          </a:p>
          <a:p>
            <a:r>
              <a:rPr lang="ja-JP" altLang="en-US" dirty="0"/>
              <a:t>＊</a:t>
            </a:r>
            <a:r>
              <a:rPr lang="en-US" altLang="ja-JP" dirty="0" err="1"/>
              <a:t>Terrizzi</a:t>
            </a:r>
            <a:r>
              <a:rPr lang="en-US" altLang="ja-JP" dirty="0"/>
              <a:t> et al (2013). The behavioral immune system and social conservatism: a meta-analysis. </a:t>
            </a:r>
            <a:r>
              <a:rPr lang="en-US" altLang="ja-JP" i="1" dirty="0"/>
              <a:t>Evolution and Human Behavior</a:t>
            </a:r>
            <a:r>
              <a:rPr lang="en-US" altLang="ja-JP" dirty="0"/>
              <a:t> 34,99-108.</a:t>
            </a:r>
          </a:p>
          <a:p>
            <a:r>
              <a:rPr lang="ja-JP" altLang="en-US" b="1" dirty="0"/>
              <a:t>感染脅威</a:t>
            </a:r>
          </a:p>
          <a:p>
            <a:r>
              <a:rPr lang="ja-JP" altLang="en-US" dirty="0"/>
              <a:t>　世界に対する不信感と関連</a:t>
            </a:r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B2485472-BBDF-4200-B710-74A6AD782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1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237">
        <p:fade/>
      </p:transition>
    </mc:Choice>
    <mc:Fallback xmlns="">
      <p:transition spd="med" advTm="113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3FC6D5-F036-468E-BC86-80EDE298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121079" cy="304800"/>
          </a:xfrm>
        </p:spPr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42F991-646D-4FA5-9B2F-47CB5D91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499" y="1181100"/>
            <a:ext cx="9601200" cy="4495800"/>
          </a:xfrm>
        </p:spPr>
        <p:txBody>
          <a:bodyPr>
            <a:normAutofit/>
          </a:bodyPr>
          <a:lstStyle/>
          <a:p>
            <a:r>
              <a:rPr lang="en-US" altLang="ja-JP" dirty="0"/>
              <a:t>SHAI</a:t>
            </a:r>
            <a:r>
              <a:rPr lang="ja-JP" altLang="en-US" dirty="0"/>
              <a:t>（心気症傾向）</a:t>
            </a:r>
          </a:p>
          <a:p>
            <a:r>
              <a:rPr lang="zh-TW" altLang="en-US" dirty="0"/>
              <a:t>構造欲求</a:t>
            </a:r>
            <a:r>
              <a:rPr lang="en-US" altLang="zh-TW" dirty="0"/>
              <a:t>…</a:t>
            </a:r>
            <a:r>
              <a:rPr lang="zh-TW" altLang="en-US" dirty="0"/>
              <a:t>単純</a:t>
            </a:r>
            <a:r>
              <a:rPr lang="ja-JP" altLang="en-US" dirty="0"/>
              <a:t>化</a:t>
            </a:r>
          </a:p>
          <a:p>
            <a:r>
              <a:rPr lang="zh-TW" altLang="en-US" dirty="0"/>
              <a:t>調和性 </a:t>
            </a:r>
            <a:r>
              <a:rPr lang="en-US" altLang="zh-TW" dirty="0"/>
              <a:t>…</a:t>
            </a:r>
            <a:r>
              <a:rPr lang="zh-TW" altLang="en-US" dirty="0"/>
              <a:t>協調、同調</a:t>
            </a:r>
            <a:endParaRPr lang="ja-JP" altLang="en-US" dirty="0"/>
          </a:p>
          <a:p>
            <a:r>
              <a:rPr lang="zh-TW" altLang="en-US" dirty="0"/>
              <a:t>誠実性</a:t>
            </a:r>
            <a:r>
              <a:rPr lang="en-US" altLang="zh-TW" dirty="0"/>
              <a:t>…</a:t>
            </a:r>
            <a:r>
              <a:rPr lang="zh-TW" altLang="en-US" dirty="0"/>
              <a:t>勤勉、良識</a:t>
            </a:r>
            <a:endParaRPr lang="ja-JP" altLang="en-US" dirty="0"/>
          </a:p>
          <a:p>
            <a:r>
              <a:rPr lang="ja-JP" altLang="en-US" dirty="0"/>
              <a:t>外向性</a:t>
            </a:r>
          </a:p>
          <a:p>
            <a:r>
              <a:rPr lang="zh-TW" altLang="en-US" dirty="0"/>
              <a:t>情緒不安定性</a:t>
            </a:r>
            <a:endParaRPr lang="ja-JP" altLang="en-US" dirty="0"/>
          </a:p>
          <a:p>
            <a:r>
              <a:rPr lang="zh-TW" altLang="en-US" dirty="0"/>
              <a:t>開放性 </a:t>
            </a:r>
            <a:r>
              <a:rPr lang="en-US" altLang="zh-TW" dirty="0"/>
              <a:t>…</a:t>
            </a:r>
            <a:r>
              <a:rPr lang="zh-TW" altLang="en-US" dirty="0"/>
              <a:t>好奇心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8360D0F-09E5-46E9-99FB-EA6CF0721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332" y="122885"/>
            <a:ext cx="5354276" cy="6735115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1326DE48-AB80-4D09-87DD-7C672124B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3945">
        <p:fade/>
      </p:transition>
    </mc:Choice>
    <mc:Fallback xmlns="">
      <p:transition spd="med" advTm="1839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C01054-57E4-4F86-98BC-DA05D9AF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85852"/>
          </a:xfrm>
        </p:spPr>
        <p:txBody>
          <a:bodyPr>
            <a:normAutofit fontScale="90000"/>
          </a:bodyPr>
          <a:lstStyle/>
          <a:p>
            <a:r>
              <a:rPr lang="ja-JP" altLang="en-US" b="1" dirty="0"/>
              <a:t>マズローの欲求階層説から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D95CAC-8957-4339-9A0C-41024BF53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36" y="1628800"/>
            <a:ext cx="9601200" cy="4495800"/>
          </a:xfrm>
        </p:spPr>
        <p:txBody>
          <a:bodyPr/>
          <a:lstStyle/>
          <a:p>
            <a:r>
              <a:rPr lang="ja-JP" altLang="en-US" dirty="0"/>
              <a:t>生理的欲求は</a:t>
            </a:r>
            <a:endParaRPr lang="en-US" altLang="ja-JP" dirty="0"/>
          </a:p>
          <a:p>
            <a:r>
              <a:rPr lang="ja-JP" altLang="en-US" dirty="0"/>
              <a:t>満たされているが、</a:t>
            </a:r>
            <a:endParaRPr lang="en-US" altLang="ja-JP" dirty="0"/>
          </a:p>
          <a:p>
            <a:r>
              <a:rPr lang="ja-JP" altLang="en-US" dirty="0"/>
              <a:t>安全欲求</a:t>
            </a:r>
            <a:r>
              <a:rPr lang="en-US" altLang="ja-JP" dirty="0"/>
              <a:t>×</a:t>
            </a:r>
          </a:p>
          <a:p>
            <a:r>
              <a:rPr lang="ja-JP" altLang="en-US" dirty="0"/>
              <a:t>社会的欲求（所属）</a:t>
            </a:r>
            <a:r>
              <a:rPr lang="en-US" altLang="ja-JP" dirty="0"/>
              <a:t>×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2D6127B-5A7B-4EB4-AA4C-81800A69F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548" y="1020942"/>
            <a:ext cx="8199277" cy="5720426"/>
          </a:xfrm>
          <a:prstGeom prst="rect">
            <a:avLst/>
          </a:prstGeom>
        </p:spPr>
      </p:pic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1CCE53F9-729B-4CEC-8A09-D886A217D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7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900">
        <p:fade/>
      </p:transition>
    </mc:Choice>
    <mc:Fallback xmlns="">
      <p:transition spd="med" advTm="110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2C6E31-B5A2-446D-92F1-40C3DB76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71736"/>
          </a:xfrm>
        </p:spPr>
        <p:txBody>
          <a:bodyPr/>
          <a:lstStyle/>
          <a:p>
            <a:r>
              <a:rPr kumimoji="1" lang="ja-JP" altLang="en-US" dirty="0"/>
              <a:t>外出自粛要請がもたらすこと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155354-1E27-4388-967B-558C07A1F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340768"/>
            <a:ext cx="9601200" cy="5136232"/>
          </a:xfrm>
        </p:spPr>
        <p:txBody>
          <a:bodyPr>
            <a:normAutofit lnSpcReduction="10000"/>
          </a:bodyPr>
          <a:lstStyle/>
          <a:p>
            <a:r>
              <a:rPr lang="ja-JP" altLang="en-US" b="1" dirty="0">
                <a:solidFill>
                  <a:srgbClr val="FF0000"/>
                </a:solidFill>
              </a:rPr>
              <a:t>拘禁反応</a:t>
            </a:r>
          </a:p>
          <a:p>
            <a:pPr marL="0" indent="0">
              <a:buNone/>
            </a:pPr>
            <a:r>
              <a:rPr lang="ja-JP" altLang="en-US" dirty="0"/>
              <a:t>　　本来は、刑務所、少年院等に収容された人の心理反応。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zh-TW" altLang="en-US" dirty="0"/>
              <a:t>　自律神経症状、亢進、不安、身体的愁訴、心身症</a:t>
            </a:r>
          </a:p>
          <a:p>
            <a:r>
              <a:rPr lang="ja-JP" altLang="en-US" b="1" dirty="0">
                <a:solidFill>
                  <a:srgbClr val="FF0000"/>
                </a:solidFill>
              </a:rPr>
              <a:t>心理的反発理論</a:t>
            </a:r>
            <a:r>
              <a:rPr lang="ja-JP" altLang="en-US" dirty="0">
                <a:solidFill>
                  <a:srgbClr val="FF0000"/>
                </a:solidFill>
              </a:rPr>
              <a:t>（リアクタンス）    </a:t>
            </a:r>
            <a:r>
              <a:rPr lang="en-US" altLang="ja-JP" dirty="0"/>
              <a:t>Brehm (1966)</a:t>
            </a:r>
            <a:endParaRPr lang="ja-JP" altLang="en-US" dirty="0"/>
          </a:p>
          <a:p>
            <a:pPr marL="0" indent="0">
              <a:buNone/>
            </a:pPr>
            <a:r>
              <a:rPr lang="ja-JP" altLang="en-US" dirty="0"/>
              <a:t>　　選択の自由を奪われると、奪われた選択肢の価値が上がる</a:t>
            </a:r>
            <a:endParaRPr lang="en-US" altLang="ja-JP" dirty="0"/>
          </a:p>
          <a:p>
            <a:r>
              <a:rPr lang="ja-JP" altLang="en-US" dirty="0"/>
              <a:t>期間が延長されると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→効力感・達成感の損傷　</a:t>
            </a:r>
          </a:p>
          <a:p>
            <a:pPr marL="0" indent="0">
              <a:buNone/>
            </a:pPr>
            <a:r>
              <a:rPr lang="ja-JP" altLang="en-US" dirty="0"/>
              <a:t>　　→見通しのつかない不安</a:t>
            </a:r>
          </a:p>
          <a:p>
            <a:pPr marL="0" indent="0">
              <a:buNone/>
            </a:pPr>
            <a:r>
              <a:rPr lang="ja-JP" altLang="en-US" dirty="0"/>
              <a:t>　　　　希望が途切れたときに、大きなショックが　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　　　　　　　　　　　　　　　フランクル「夜と霧」みすず書房</a:t>
            </a:r>
          </a:p>
          <a:p>
            <a:endParaRPr lang="ja-JP" altLang="en-US" dirty="0"/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B91BE08-CF2D-42D1-8228-79918CDED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7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2517">
        <p:fade/>
      </p:transition>
    </mc:Choice>
    <mc:Fallback xmlns="">
      <p:transition spd="med" advTm="17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CFFEC3-DA63-4253-BDBC-90E650BF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44353"/>
          </a:xfrm>
        </p:spPr>
        <p:txBody>
          <a:bodyPr/>
          <a:lstStyle/>
          <a:p>
            <a:r>
              <a:rPr kumimoji="1" lang="ja-JP" altLang="en-US" dirty="0"/>
              <a:t>ソーシャルディスタンスって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D15FC9-3AFC-446F-BD5E-A84E63525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043135"/>
            <a:ext cx="9601200" cy="4495800"/>
          </a:xfrm>
        </p:spPr>
        <p:txBody>
          <a:bodyPr/>
          <a:lstStyle/>
          <a:p>
            <a:r>
              <a:rPr kumimoji="1" lang="ja-JP" altLang="en-US" dirty="0"/>
              <a:t>本来は、</a:t>
            </a:r>
            <a:r>
              <a:rPr kumimoji="1" lang="en-US" altLang="ja-JP" dirty="0"/>
              <a:t>Hall</a:t>
            </a:r>
            <a:r>
              <a:rPr kumimoji="1" lang="ja-JP" altLang="en-US" dirty="0"/>
              <a:t>が提唱した対人距離の区分</a:t>
            </a:r>
            <a:endParaRPr kumimoji="1" lang="en-US" altLang="ja-JP" dirty="0"/>
          </a:p>
          <a:p>
            <a:r>
              <a:rPr kumimoji="1" lang="ja-JP" altLang="en-US" dirty="0"/>
              <a:t>正確には、</a:t>
            </a:r>
            <a:r>
              <a:rPr kumimoji="1" lang="en-US" altLang="ja-JP" dirty="0"/>
              <a:t>social </a:t>
            </a:r>
            <a:r>
              <a:rPr kumimoji="1" lang="en-US" altLang="ja-JP" dirty="0">
                <a:solidFill>
                  <a:srgbClr val="FF0000"/>
                </a:solidFill>
              </a:rPr>
              <a:t>distancing </a:t>
            </a:r>
            <a:r>
              <a:rPr kumimoji="1" lang="ja-JP" altLang="en-US" dirty="0"/>
              <a:t>です。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29CE2D8-D5C0-49B6-9671-CBF892E59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240" y="2060848"/>
            <a:ext cx="10929094" cy="4762399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44D863D4-70B6-465A-A7E3-6FFE6F6F9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147">
        <p:fade/>
      </p:transition>
    </mc:Choice>
    <mc:Fallback xmlns="">
      <p:transition spd="med" advTm="1801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静寂 16 x 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73_TF02801109_TF02801109.potx" id="{5C434414-D834-4285-B0C2-6899578C1938}" vid="{C606DFB2-959A-4C3E-8AC5-6DC7149786E7}"/>
    </a:ext>
  </a:extLst>
</a:theme>
</file>

<file path=ppt/theme/theme2.xml><?xml version="1.0" encoding="utf-8"?>
<a:theme xmlns:a="http://schemas.openxmlformats.org/drawingml/2006/main" name="Office テーマ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静寂な自然のプレゼンテーション (ワイド画面)</Template>
  <TotalTime>383</TotalTime>
  <Words>432</Words>
  <Application>Microsoft Office PowerPoint</Application>
  <PresentationFormat>ユーザー設定</PresentationFormat>
  <Paragraphs>54</Paragraphs>
  <Slides>8</Slides>
  <Notes>2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2" baseType="lpstr">
      <vt:lpstr>ＭＳ Ｐゴシック</vt:lpstr>
      <vt:lpstr>Arial</vt:lpstr>
      <vt:lpstr>Euphemia</vt:lpstr>
      <vt:lpstr>静寂 16 x 9</vt:lpstr>
      <vt:lpstr>COVID-19による 社会心理的影響について               松井豊</vt:lpstr>
      <vt:lpstr>2020年1～4月の「社会不安」の変化</vt:lpstr>
      <vt:lpstr>蔓延する不安</vt:lpstr>
      <vt:lpstr>行動免疫システム理論</vt:lpstr>
      <vt:lpstr>PowerPoint プレゼンテーション</vt:lpstr>
      <vt:lpstr>マズローの欲求階層説から</vt:lpstr>
      <vt:lpstr>外出自粛要請がもたらすこと</vt:lpstr>
      <vt:lpstr>ソーシャルディスタンスって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COVID-19による 社会心理的影響について               松井豊</dc:title>
  <dc:creator>松井 豊</dc:creator>
  <cp:lastModifiedBy>松井　豊</cp:lastModifiedBy>
  <cp:revision>21</cp:revision>
  <dcterms:created xsi:type="dcterms:W3CDTF">2020-04-27T01:08:35Z</dcterms:created>
  <dcterms:modified xsi:type="dcterms:W3CDTF">2020-05-14T23:40:59Z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